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5143500" type="screen16x9"/>
  <p:notesSz cx="6858000" cy="9144000"/>
  <p:embeddedFontLst>
    <p:embeddedFont>
      <p:font typeface="Roboto Serif" panose="020B0604020202020204" charset="0"/>
      <p:regular r:id="rId10"/>
      <p:bold r:id="rId11"/>
      <p:italic r:id="rId12"/>
      <p:boldItalic r:id="rId13"/>
    </p:embeddedFont>
    <p:embeddedFont>
      <p:font typeface="Roboto Serif ExtraBold" panose="020B0604020202020204" charset="0"/>
      <p:bold r:id="rId14"/>
      <p:boldItalic r:id="rId15"/>
    </p:embeddedFont>
    <p:embeddedFont>
      <p:font typeface="Roboto Serif Medium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74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Ignacio Pastor Pérez" userId="0d7f7f4b7fca4df2" providerId="LiveId" clId="{8183ED25-385E-41C7-BF04-EE97BF9E3B9A}"/>
    <pc:docChg chg="delSld modSld">
      <pc:chgData name="Jose Ignacio Pastor Pérez" userId="0d7f7f4b7fca4df2" providerId="LiveId" clId="{8183ED25-385E-41C7-BF04-EE97BF9E3B9A}" dt="2023-10-26T15:33:58.218" v="9" actId="20577"/>
      <pc:docMkLst>
        <pc:docMk/>
      </pc:docMkLst>
      <pc:sldChg chg="modSp mod">
        <pc:chgData name="Jose Ignacio Pastor Pérez" userId="0d7f7f4b7fca4df2" providerId="LiveId" clId="{8183ED25-385E-41C7-BF04-EE97BF9E3B9A}" dt="2023-10-26T15:33:58.218" v="9" actId="20577"/>
        <pc:sldMkLst>
          <pc:docMk/>
          <pc:sldMk cId="0" sldId="257"/>
        </pc:sldMkLst>
        <pc:spChg chg="mod">
          <ac:chgData name="Jose Ignacio Pastor Pérez" userId="0d7f7f4b7fca4df2" providerId="LiveId" clId="{8183ED25-385E-41C7-BF04-EE97BF9E3B9A}" dt="2023-10-26T15:33:58.218" v="9" actId="20577"/>
          <ac:spMkLst>
            <pc:docMk/>
            <pc:sldMk cId="0" sldId="257"/>
            <ac:spMk id="71" creationId="{00000000-0000-0000-0000-000000000000}"/>
          </ac:spMkLst>
        </pc:spChg>
      </pc:sldChg>
      <pc:sldChg chg="del">
        <pc:chgData name="Jose Ignacio Pastor Pérez" userId="0d7f7f4b7fca4df2" providerId="LiveId" clId="{8183ED25-385E-41C7-BF04-EE97BF9E3B9A}" dt="2023-10-26T15:33:40.260" v="0" actId="47"/>
        <pc:sldMkLst>
          <pc:docMk/>
          <pc:sldMk cId="0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916a74e03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916a74e03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916a74e03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916a74e03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16a74e03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916a74e03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916e283fbe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916e283fbe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916e283fbe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916e283fbe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93906525e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93906525e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ca.wikipedia.org/wiki/Organitzaci%C3%B3_sense_%C3%A0nim_de_lucr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a.wikipedia.org/wiki/Programari_lliure" TargetMode="External"/><Relationship Id="rId5" Type="http://schemas.openxmlformats.org/officeDocument/2006/relationships/hyperlink" Target="https://ca.wikipedia.org/wiki/Enciclop%C3%A8dia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a.wikipedia.org/wiki/Ajuda:Videotutorials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 Serif ExtraBold"/>
                <a:ea typeface="Roboto Serif ExtraBold"/>
                <a:cs typeface="Roboto Serif ExtraBold"/>
                <a:sym typeface="Roboto Serif ExtraBold"/>
              </a:rPr>
              <a:t>Civiquipèdia</a:t>
            </a:r>
            <a:endParaRPr>
              <a:latin typeface="Roboto Serif ExtraBold"/>
              <a:ea typeface="Roboto Serif ExtraBold"/>
              <a:cs typeface="Roboto Serif ExtraBold"/>
              <a:sym typeface="Roboto Serif ExtraBold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 Serif Medium"/>
                <a:ea typeface="Roboto Serif Medium"/>
                <a:cs typeface="Roboto Serif Medium"/>
                <a:sym typeface="Roboto Serif Medium"/>
              </a:rPr>
              <a:t>L’enciclopèdia associativa a la Viquipèdia</a:t>
            </a:r>
            <a:endParaRPr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2639" y="4551189"/>
            <a:ext cx="1039667" cy="351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7046" y="4489814"/>
            <a:ext cx="519875" cy="474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41675" y="4550396"/>
            <a:ext cx="1039652" cy="35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1642" y="298194"/>
            <a:ext cx="2667049" cy="24339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611625" y="237563"/>
            <a:ext cx="2555275" cy="25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9" name="Google Shape;69;p14"/>
          <p:cNvSpPr txBox="1">
            <a:spLocks noGrp="1"/>
          </p:cNvSpPr>
          <p:nvPr>
            <p:ph type="ctrTitle" idx="4294967295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 Serif ExtraBold"/>
                <a:ea typeface="Roboto Serif ExtraBold"/>
                <a:cs typeface="Roboto Serif ExtraBold"/>
                <a:sym typeface="Roboto Serif ExtraBold"/>
              </a:rPr>
              <a:t>Qui són ACICOM i la Viquipèdia?</a:t>
            </a:r>
            <a:endParaRPr>
              <a:latin typeface="Roboto Serif ExtraBold"/>
              <a:ea typeface="Roboto Serif ExtraBold"/>
              <a:cs typeface="Roboto Serif ExtraBold"/>
              <a:sym typeface="Roboto Serif ExtraBold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7538" y="237563"/>
            <a:ext cx="2555275" cy="255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471650" y="1650125"/>
            <a:ext cx="6978300" cy="3293700"/>
          </a:xfrm>
          <a:prstGeom prst="rect">
            <a:avLst/>
          </a:prstGeom>
          <a:noFill/>
          <a:ln>
            <a:noFill/>
          </a:ln>
          <a:effectLst>
            <a:reflection dist="38100" dir="5400000" fadeDir="5400012" sy="-100000" algn="bl" rotWithShape="0"/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 b="1" dirty="0">
                <a:latin typeface="Roboto Serif"/>
                <a:ea typeface="Roboto Serif"/>
                <a:cs typeface="Roboto Serif"/>
                <a:sym typeface="Roboto Serif"/>
              </a:rPr>
              <a:t>ACICOM</a:t>
            </a:r>
            <a:r>
              <a:rPr lang="es" sz="1500" dirty="0">
                <a:latin typeface="Roboto Serif"/>
                <a:ea typeface="Roboto Serif"/>
                <a:cs typeface="Roboto Serif"/>
                <a:sym typeface="Roboto Serif"/>
              </a:rPr>
              <a:t> (Associació de Ciutadania i Comunicació) és una associació compromesa amb la </a:t>
            </a:r>
            <a:r>
              <a:rPr lang="es" sz="1500" b="1" dirty="0">
                <a:latin typeface="Roboto Serif"/>
                <a:ea typeface="Roboto Serif"/>
                <a:cs typeface="Roboto Serif"/>
                <a:sym typeface="Roboto Serif"/>
              </a:rPr>
              <a:t>defensa dels drets de la ciutadania</a:t>
            </a:r>
            <a:r>
              <a:rPr lang="es" sz="1500" dirty="0">
                <a:latin typeface="Roboto Serif"/>
                <a:ea typeface="Roboto Serif"/>
                <a:cs typeface="Roboto Serif"/>
                <a:sym typeface="Roboto Serif"/>
              </a:rPr>
              <a:t> i especialment els </a:t>
            </a:r>
            <a:r>
              <a:rPr lang="es" sz="1500" b="1" dirty="0">
                <a:latin typeface="Roboto Serif"/>
                <a:ea typeface="Roboto Serif"/>
                <a:cs typeface="Roboto Serif"/>
                <a:sym typeface="Roboto Serif"/>
              </a:rPr>
              <a:t>drets relacionats amb la informació i la comunicació</a:t>
            </a:r>
            <a:r>
              <a:rPr lang="es" sz="1500" dirty="0">
                <a:latin typeface="Roboto Serif"/>
                <a:ea typeface="Roboto Serif"/>
                <a:cs typeface="Roboto Serif"/>
                <a:sym typeface="Roboto Serif"/>
              </a:rPr>
              <a:t>, tals com la </a:t>
            </a:r>
            <a:r>
              <a:rPr lang="es" sz="1500" b="1" dirty="0">
                <a:latin typeface="Roboto Serif"/>
                <a:ea typeface="Roboto Serif"/>
                <a:cs typeface="Roboto Serif"/>
                <a:sym typeface="Roboto Serif"/>
              </a:rPr>
              <a:t>llibertat d’expressió</a:t>
            </a:r>
            <a:r>
              <a:rPr lang="es" sz="1500" dirty="0">
                <a:latin typeface="Roboto Serif"/>
                <a:ea typeface="Roboto Serif"/>
                <a:cs typeface="Roboto Serif"/>
                <a:sym typeface="Roboto Serif"/>
              </a:rPr>
              <a:t>, el </a:t>
            </a:r>
            <a:r>
              <a:rPr lang="es" sz="1500" b="1" dirty="0">
                <a:latin typeface="Roboto Serif"/>
                <a:ea typeface="Roboto Serif"/>
                <a:cs typeface="Roboto Serif"/>
                <a:sym typeface="Roboto Serif"/>
              </a:rPr>
              <a:t>dret a la informació</a:t>
            </a:r>
            <a:r>
              <a:rPr lang="es" sz="1500" dirty="0">
                <a:latin typeface="Roboto Serif"/>
                <a:ea typeface="Roboto Serif"/>
                <a:cs typeface="Roboto Serif"/>
                <a:sym typeface="Roboto Serif"/>
              </a:rPr>
              <a:t>, el </a:t>
            </a:r>
            <a:r>
              <a:rPr lang="es" sz="1500" b="1" dirty="0">
                <a:latin typeface="Roboto Serif"/>
                <a:ea typeface="Roboto Serif"/>
                <a:cs typeface="Roboto Serif"/>
                <a:sym typeface="Roboto Serif"/>
              </a:rPr>
              <a:t>dret d’accés de la ciutadania als mitjans de comunicació</a:t>
            </a:r>
            <a:r>
              <a:rPr lang="es" sz="1500" dirty="0">
                <a:latin typeface="Roboto Serif"/>
                <a:ea typeface="Roboto Serif"/>
                <a:cs typeface="Roboto Serif"/>
                <a:sym typeface="Roboto Serif"/>
              </a:rPr>
              <a:t>, i la </a:t>
            </a:r>
            <a:r>
              <a:rPr lang="es" sz="1500" b="1" dirty="0">
                <a:latin typeface="Roboto Serif"/>
                <a:ea typeface="Roboto Serif"/>
                <a:cs typeface="Roboto Serif"/>
                <a:sym typeface="Roboto Serif"/>
              </a:rPr>
              <a:t>defensa de l’ús del valencià</a:t>
            </a:r>
            <a:r>
              <a:rPr lang="es" sz="1500" dirty="0">
                <a:latin typeface="Roboto Serif"/>
                <a:ea typeface="Roboto Serif"/>
                <a:cs typeface="Roboto Serif"/>
                <a:sym typeface="Roboto Serif"/>
              </a:rPr>
              <a:t>.</a:t>
            </a:r>
            <a:endParaRPr sz="1500" dirty="0">
              <a:latin typeface="Roboto Serif"/>
              <a:ea typeface="Roboto Serif"/>
              <a:cs typeface="Roboto Serif"/>
              <a:sym typeface="Roboto Serif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Roboto Serif"/>
              <a:ea typeface="Roboto Serif"/>
              <a:cs typeface="Roboto Serif"/>
              <a:sym typeface="Roboto Serif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 dirty="0">
                <a:latin typeface="Roboto Serif"/>
                <a:ea typeface="Roboto Serif"/>
                <a:cs typeface="Roboto Serif"/>
                <a:sym typeface="Roboto Serif"/>
              </a:rPr>
              <a:t>La </a:t>
            </a:r>
            <a:r>
              <a:rPr lang="es" sz="1500" b="1" dirty="0">
                <a:latin typeface="Roboto Serif"/>
                <a:ea typeface="Roboto Serif"/>
                <a:cs typeface="Roboto Serif"/>
                <a:sym typeface="Roboto Serif"/>
              </a:rPr>
              <a:t>Viquipèdia</a:t>
            </a:r>
            <a:r>
              <a:rPr lang="es" sz="1500" dirty="0">
                <a:latin typeface="Roboto Serif"/>
                <a:ea typeface="Roboto Serif"/>
                <a:cs typeface="Roboto Serif"/>
                <a:sym typeface="Roboto Serif"/>
              </a:rPr>
              <a:t> és una </a:t>
            </a:r>
            <a:r>
              <a:rPr lang="es" sz="1500" dirty="0">
                <a:uFill>
                  <a:noFill/>
                </a:uFill>
                <a:latin typeface="Roboto Serif"/>
                <a:ea typeface="Roboto Serif"/>
                <a:cs typeface="Roboto Serif"/>
                <a:sym typeface="Roboto Serif"/>
                <a:hlinkClick r:id="rId5"/>
              </a:rPr>
              <a:t>enciclopèdia</a:t>
            </a:r>
            <a:r>
              <a:rPr lang="es" sz="1500" dirty="0">
                <a:latin typeface="Roboto Serif"/>
                <a:ea typeface="Roboto Serif"/>
                <a:cs typeface="Roboto Serif"/>
                <a:sym typeface="Roboto Serif"/>
              </a:rPr>
              <a:t> </a:t>
            </a:r>
            <a:r>
              <a:rPr lang="es" sz="1500" dirty="0">
                <a:uFill>
                  <a:noFill/>
                </a:uFill>
                <a:latin typeface="Roboto Serif"/>
                <a:ea typeface="Roboto Serif"/>
                <a:cs typeface="Roboto Serif"/>
                <a:sym typeface="Roboto Serif"/>
                <a:hlinkClick r:id="rId6"/>
              </a:rPr>
              <a:t>lliure</a:t>
            </a:r>
            <a:r>
              <a:rPr lang="es" sz="1500" dirty="0">
                <a:latin typeface="Roboto Serif"/>
                <a:ea typeface="Roboto Serif"/>
                <a:cs typeface="Roboto Serif"/>
                <a:sym typeface="Roboto Serif"/>
              </a:rPr>
              <a:t> part d’una </a:t>
            </a:r>
            <a:r>
              <a:rPr lang="es" sz="1500" dirty="0">
                <a:uFill>
                  <a:noFill/>
                </a:uFill>
                <a:latin typeface="Roboto Serif"/>
                <a:ea typeface="Roboto Serif"/>
                <a:cs typeface="Roboto Serif"/>
                <a:sym typeface="Roboto Serif"/>
                <a:hlinkClick r:id="rId7"/>
              </a:rPr>
              <a:t>organització </a:t>
            </a:r>
            <a:r>
              <a:rPr lang="es" sz="1500" b="1" dirty="0">
                <a:uFill>
                  <a:noFill/>
                </a:uFill>
                <a:latin typeface="Roboto Serif"/>
                <a:ea typeface="Roboto Serif"/>
                <a:cs typeface="Roboto Serif"/>
                <a:sym typeface="Roboto Serif"/>
                <a:hlinkClick r:id="rId7"/>
              </a:rPr>
              <a:t>sense ànim de lucre</a:t>
            </a:r>
            <a:r>
              <a:rPr lang="es" sz="1500" dirty="0">
                <a:latin typeface="Roboto Serif"/>
                <a:ea typeface="Roboto Serif"/>
                <a:cs typeface="Roboto Serif"/>
                <a:sym typeface="Roboto Serif"/>
              </a:rPr>
              <a:t>. </a:t>
            </a:r>
            <a:r>
              <a:rPr lang="es" sz="1500">
                <a:latin typeface="Roboto Serif"/>
                <a:ea typeface="Roboto Serif"/>
                <a:cs typeface="Roboto Serif"/>
                <a:sym typeface="Roboto Serif"/>
              </a:rPr>
              <a:t>Compta amb més de 48 milions d'articles (</a:t>
            </a:r>
            <a:r>
              <a:rPr lang="es" sz="1500" b="1">
                <a:latin typeface="Roboto Serif"/>
                <a:ea typeface="Roboto Serif"/>
                <a:cs typeface="Roboto Serif"/>
                <a:sym typeface="Roboto Serif"/>
              </a:rPr>
              <a:t>736.358 en valencià-català</a:t>
            </a:r>
            <a:r>
              <a:rPr lang="es" sz="1500">
                <a:latin typeface="Roboto Serif"/>
                <a:ea typeface="Roboto Serif"/>
                <a:cs typeface="Roboto Serif"/>
                <a:sym typeface="Roboto Serif"/>
              </a:rPr>
              <a:t>) han estat escrits col·laborativament per usuaris d'arreu del món. </a:t>
            </a:r>
            <a:r>
              <a:rPr lang="es" sz="1500" dirty="0">
                <a:latin typeface="Roboto Serif"/>
                <a:ea typeface="Roboto Serif"/>
                <a:cs typeface="Roboto Serif"/>
                <a:sym typeface="Roboto Serif"/>
              </a:rPr>
              <a:t>La majoria dels seus </a:t>
            </a:r>
            <a:r>
              <a:rPr lang="es" sz="1500" b="1" dirty="0">
                <a:latin typeface="Roboto Serif"/>
                <a:ea typeface="Roboto Serif"/>
                <a:cs typeface="Roboto Serif"/>
                <a:sym typeface="Roboto Serif"/>
              </a:rPr>
              <a:t>articles poden ser editats per qualsevol persona</a:t>
            </a:r>
            <a:r>
              <a:rPr lang="es" sz="1500" dirty="0">
                <a:latin typeface="Roboto Serif"/>
                <a:ea typeface="Roboto Serif"/>
                <a:cs typeface="Roboto Serif"/>
                <a:sym typeface="Roboto Serif"/>
              </a:rPr>
              <a:t> que pugui accedir a la web.</a:t>
            </a:r>
            <a:endParaRPr sz="1500" dirty="0"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0" name="Google Shape;90;p16"/>
          <p:cNvSpPr txBox="1">
            <a:spLocks noGrp="1"/>
          </p:cNvSpPr>
          <p:nvPr>
            <p:ph type="ctrTitle" idx="4294967295"/>
          </p:nvPr>
        </p:nvSpPr>
        <p:spPr>
          <a:xfrm>
            <a:off x="311700" y="744575"/>
            <a:ext cx="8520600" cy="10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 Serif ExtraBold"/>
                <a:ea typeface="Roboto Serif ExtraBold"/>
                <a:cs typeface="Roboto Serif ExtraBold"/>
                <a:sym typeface="Roboto Serif ExtraBold"/>
              </a:rPr>
              <a:t>Què necessitem per a fer el nostre</a:t>
            </a:r>
            <a:endParaRPr>
              <a:latin typeface="Roboto Serif ExtraBold"/>
              <a:ea typeface="Roboto Serif ExtraBold"/>
              <a:cs typeface="Roboto Serif ExtraBold"/>
              <a:sym typeface="Roboto Serif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 Serif ExtraBold"/>
                <a:ea typeface="Roboto Serif ExtraBold"/>
                <a:cs typeface="Roboto Serif ExtraBold"/>
                <a:sym typeface="Roboto Serif ExtraBold"/>
              </a:rPr>
              <a:t>article?</a:t>
            </a:r>
            <a:endParaRPr>
              <a:latin typeface="Roboto Serif ExtraBold"/>
              <a:ea typeface="Roboto Serif ExtraBold"/>
              <a:cs typeface="Roboto Serif ExtraBold"/>
              <a:sym typeface="Roboto Serif ExtraBold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7538" y="237563"/>
            <a:ext cx="2555275" cy="25552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441550" y="1920850"/>
            <a:ext cx="6602400" cy="25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 b="1"/>
              <a:t>Objectiu general</a:t>
            </a:r>
            <a:r>
              <a:rPr lang="es" sz="1800"/>
              <a:t> de l’associació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Breu </a:t>
            </a:r>
            <a:r>
              <a:rPr lang="es" sz="1800" b="1"/>
              <a:t>descripció històrica</a:t>
            </a:r>
            <a:endParaRPr sz="18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 b="1"/>
              <a:t>Objectius específics</a:t>
            </a:r>
            <a:r>
              <a:rPr lang="es" sz="1800"/>
              <a:t> i activitats (Evitar fer un Curriculum)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 b="1"/>
              <a:t>Informació general</a:t>
            </a:r>
            <a:r>
              <a:rPr lang="es" sz="1800"/>
              <a:t> (Nom acurtat, Seu, direcció, àmbit/Indústria, territori d’actuació, data de creació, forma jurídica)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0" name="Google Shape;100;p17"/>
          <p:cNvSpPr txBox="1">
            <a:spLocks noGrp="1"/>
          </p:cNvSpPr>
          <p:nvPr>
            <p:ph type="ctrTitle" idx="4294967295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 Serif ExtraBold"/>
                <a:ea typeface="Roboto Serif ExtraBold"/>
                <a:cs typeface="Roboto Serif ExtraBold"/>
                <a:sym typeface="Roboto Serif ExtraBold"/>
              </a:rPr>
              <a:t>L’estil</a:t>
            </a:r>
            <a:endParaRPr>
              <a:latin typeface="Roboto Serif ExtraBold"/>
              <a:ea typeface="Roboto Serif ExtraBold"/>
              <a:cs typeface="Roboto Serif ExtraBold"/>
              <a:sym typeface="Roboto Serif ExtraBold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1642" y="298194"/>
            <a:ext cx="2667049" cy="24339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2" name="Google Shape;102;p17"/>
          <p:cNvSpPr txBox="1"/>
          <p:nvPr/>
        </p:nvSpPr>
        <p:spPr>
          <a:xfrm>
            <a:off x="486675" y="1514775"/>
            <a:ext cx="6632400" cy="3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314325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202122"/>
              </a:buClr>
              <a:buSzPts val="1350"/>
              <a:buChar char="●"/>
            </a:pPr>
            <a:r>
              <a:rPr lang="es" sz="1350">
                <a:solidFill>
                  <a:srgbClr val="202122"/>
                </a:solidFill>
                <a:highlight>
                  <a:srgbClr val="FFFFFF"/>
                </a:highlight>
              </a:rPr>
              <a:t>Utilitzeu un </a:t>
            </a:r>
            <a:r>
              <a:rPr lang="es" sz="1350" b="1">
                <a:solidFill>
                  <a:srgbClr val="202122"/>
                </a:solidFill>
                <a:highlight>
                  <a:srgbClr val="FFFFFF"/>
                </a:highlight>
              </a:rPr>
              <a:t>llenguatge impersonal</a:t>
            </a:r>
            <a:r>
              <a:rPr lang="es" sz="1350">
                <a:solidFill>
                  <a:srgbClr val="202122"/>
                </a:solidFill>
                <a:highlight>
                  <a:srgbClr val="FFFFFF"/>
                </a:highlight>
              </a:rPr>
              <a:t>, mai en primera persona, o adreçant-se directament al lector. 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6858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350"/>
              <a:buChar char="●"/>
            </a:pPr>
            <a:r>
              <a:rPr lang="es" sz="1350">
                <a:solidFill>
                  <a:srgbClr val="202122"/>
                </a:solidFill>
                <a:highlight>
                  <a:srgbClr val="FFFFFF"/>
                </a:highlight>
              </a:rPr>
              <a:t>Comenceu sempre amb un </a:t>
            </a:r>
            <a:r>
              <a:rPr lang="es" sz="1350" b="1">
                <a:solidFill>
                  <a:srgbClr val="202122"/>
                </a:solidFill>
                <a:highlight>
                  <a:srgbClr val="FFFFFF"/>
                </a:highlight>
              </a:rPr>
              <a:t>primer paràgraf descriptiu.</a:t>
            </a:r>
            <a:endParaRPr sz="1350" b="1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6858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350"/>
              <a:buChar char="●"/>
            </a:pPr>
            <a:r>
              <a:rPr lang="es" sz="1350">
                <a:solidFill>
                  <a:srgbClr val="202122"/>
                </a:solidFill>
                <a:highlight>
                  <a:srgbClr val="FFFFFF"/>
                </a:highlight>
              </a:rPr>
              <a:t>Utilitzeu un</a:t>
            </a:r>
            <a:r>
              <a:rPr lang="es" sz="1350" b="1">
                <a:solidFill>
                  <a:srgbClr val="202122"/>
                </a:solidFill>
                <a:highlight>
                  <a:srgbClr val="FFFFFF"/>
                </a:highlight>
              </a:rPr>
              <a:t> llenguatge correcte i formal</a:t>
            </a:r>
            <a:r>
              <a:rPr lang="es" sz="1350">
                <a:solidFill>
                  <a:srgbClr val="202122"/>
                </a:solidFill>
                <a:highlight>
                  <a:srgbClr val="FFFFFF"/>
                </a:highlight>
              </a:rPr>
              <a:t>, i vigileu l'ortografia, la gramàtica i el vocabulari. 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6858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350"/>
              <a:buChar char="●"/>
            </a:pPr>
            <a:r>
              <a:rPr lang="es" sz="1350">
                <a:solidFill>
                  <a:srgbClr val="202122"/>
                </a:solidFill>
                <a:highlight>
                  <a:srgbClr val="FFFFFF"/>
                </a:highlight>
              </a:rPr>
              <a:t>Sempre que sigui possible, utilitzeu un </a:t>
            </a:r>
            <a:r>
              <a:rPr lang="es" sz="1350" b="1">
                <a:solidFill>
                  <a:srgbClr val="202122"/>
                </a:solidFill>
                <a:highlight>
                  <a:srgbClr val="FFFFFF"/>
                </a:highlight>
              </a:rPr>
              <a:t>llenguatge pla, sense frases llargues i rebuscades,</a:t>
            </a:r>
            <a:endParaRPr sz="1350" b="1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6858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350"/>
              <a:buChar char="●"/>
            </a:pPr>
            <a:r>
              <a:rPr lang="es" sz="1350">
                <a:solidFill>
                  <a:srgbClr val="202122"/>
                </a:solidFill>
                <a:highlight>
                  <a:srgbClr val="FFFFFF"/>
                </a:highlight>
              </a:rPr>
              <a:t>Procureu que les </a:t>
            </a:r>
            <a:r>
              <a:rPr lang="es" sz="1350" b="1">
                <a:solidFill>
                  <a:srgbClr val="202122"/>
                </a:solidFill>
                <a:highlight>
                  <a:srgbClr val="FFFFFF"/>
                </a:highlight>
              </a:rPr>
              <a:t>expressions temporals en el text  es mantinguin vigents quan es llegeixin passat un temps</a:t>
            </a:r>
            <a:r>
              <a:rPr lang="es" sz="1350">
                <a:solidFill>
                  <a:srgbClr val="202122"/>
                </a:solidFill>
                <a:highlight>
                  <a:srgbClr val="FFFFFF"/>
                </a:highlight>
              </a:rPr>
              <a:t>. Tingueu especial cura tant en els temps verbals emprats com en la utilització d'expressions del tipus «aquest any 20xx», «els últims dos anys» o similars. El terme «actualment» pot tenir validesa quan contraposi els moments presents amb situacions ja superades.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0" name="Google Shape;110;p18"/>
          <p:cNvSpPr txBox="1"/>
          <p:nvPr/>
        </p:nvSpPr>
        <p:spPr>
          <a:xfrm>
            <a:off x="486675" y="1514775"/>
            <a:ext cx="6632400" cy="3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200" y="298202"/>
            <a:ext cx="6983599" cy="4240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18"/>
          <p:cNvCxnSpPr>
            <a:stCxn id="113" idx="3"/>
          </p:cNvCxnSpPr>
          <p:nvPr/>
        </p:nvCxnSpPr>
        <p:spPr>
          <a:xfrm>
            <a:off x="1080075" y="731375"/>
            <a:ext cx="204000" cy="37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3" name="Google Shape;113;p18"/>
          <p:cNvSpPr txBox="1"/>
          <p:nvPr/>
        </p:nvSpPr>
        <p:spPr>
          <a:xfrm>
            <a:off x="216075" y="399575"/>
            <a:ext cx="8640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Objectiu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principal</a:t>
            </a:r>
            <a:endParaRPr/>
          </a:p>
        </p:txBody>
      </p:sp>
      <p:cxnSp>
        <p:nvCxnSpPr>
          <p:cNvPr id="114" name="Google Shape;114;p18"/>
          <p:cNvCxnSpPr>
            <a:stCxn id="115" idx="3"/>
          </p:cNvCxnSpPr>
          <p:nvPr/>
        </p:nvCxnSpPr>
        <p:spPr>
          <a:xfrm rot="10800000" flipH="1">
            <a:off x="1083000" y="1868275"/>
            <a:ext cx="231000" cy="14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5" name="Google Shape;115;p18"/>
          <p:cNvSpPr txBox="1"/>
          <p:nvPr/>
        </p:nvSpPr>
        <p:spPr>
          <a:xfrm>
            <a:off x="0" y="1620025"/>
            <a:ext cx="10830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Breu descripció històrica</a:t>
            </a:r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0" y="3620300"/>
            <a:ext cx="1569600" cy="15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Objectius específics i activitat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(EVITAR ESTIL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CURRICULUM)</a:t>
            </a:r>
            <a:endParaRPr/>
          </a:p>
        </p:txBody>
      </p:sp>
      <p:cxnSp>
        <p:nvCxnSpPr>
          <p:cNvPr id="117" name="Google Shape;117;p18"/>
          <p:cNvCxnSpPr/>
          <p:nvPr/>
        </p:nvCxnSpPr>
        <p:spPr>
          <a:xfrm rot="10800000" flipH="1">
            <a:off x="1103300" y="3785650"/>
            <a:ext cx="240600" cy="19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" name="Google Shape;118;p18"/>
          <p:cNvCxnSpPr>
            <a:stCxn id="119" idx="1"/>
          </p:cNvCxnSpPr>
          <p:nvPr/>
        </p:nvCxnSpPr>
        <p:spPr>
          <a:xfrm flipH="1">
            <a:off x="7810900" y="1545475"/>
            <a:ext cx="252900" cy="48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9" name="Google Shape;119;p18"/>
          <p:cNvSpPr txBox="1"/>
          <p:nvPr/>
        </p:nvSpPr>
        <p:spPr>
          <a:xfrm>
            <a:off x="8063800" y="1259125"/>
            <a:ext cx="1083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Informació bàsica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7" name="Google Shape;127;p19"/>
          <p:cNvSpPr txBox="1">
            <a:spLocks noGrp="1"/>
          </p:cNvSpPr>
          <p:nvPr>
            <p:ph type="ctrTitle" idx="4294967295"/>
          </p:nvPr>
        </p:nvSpPr>
        <p:spPr>
          <a:xfrm>
            <a:off x="311700" y="744575"/>
            <a:ext cx="8520600" cy="10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 Serif ExtraBold"/>
                <a:ea typeface="Roboto Serif ExtraBold"/>
                <a:cs typeface="Roboto Serif ExtraBold"/>
                <a:sym typeface="Roboto Serif ExtraBold"/>
              </a:rPr>
              <a:t>Pas a pas</a:t>
            </a:r>
            <a:endParaRPr>
              <a:latin typeface="Roboto Serif ExtraBold"/>
              <a:ea typeface="Roboto Serif ExtraBold"/>
              <a:cs typeface="Roboto Serif ExtraBold"/>
              <a:sym typeface="Roboto Serif ExtraBold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7538" y="237563"/>
            <a:ext cx="2555275" cy="255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441550" y="1920850"/>
            <a:ext cx="7820400" cy="25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s" sz="1800"/>
              <a:t>Crear un </a:t>
            </a:r>
            <a:r>
              <a:rPr lang="es" sz="1800" b="1"/>
              <a:t>compte d’usuari</a:t>
            </a:r>
            <a:endParaRPr sz="1800" b="1"/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 sz="1800"/>
              <a:t>Necessitarem un correu i crear usuari i contrasenya</a:t>
            </a:r>
            <a:endParaRPr sz="18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s" sz="1800" b="1"/>
              <a:t>Iniciar article</a:t>
            </a:r>
            <a:endParaRPr sz="1800" b="1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s" sz="1800" b="1"/>
              <a:t>Emplenar l’article </a:t>
            </a:r>
            <a:r>
              <a:rPr lang="es" sz="1800"/>
              <a:t>organitzant la informació com a l’article anterior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Enllaç d’ajudes: </a:t>
            </a:r>
            <a:r>
              <a:rPr lang="es" sz="1800" u="sng">
                <a:solidFill>
                  <a:schemeClr val="hlink"/>
                </a:solidFill>
                <a:hlinkClick r:id="rId5"/>
              </a:rPr>
              <a:t>https://ca.wikipedia.org/wiki/Ajuda:Videotutorials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35" name="Google Shape;135;p20"/>
          <p:cNvSpPr txBox="1">
            <a:spLocks noGrp="1"/>
          </p:cNvSpPr>
          <p:nvPr>
            <p:ph type="ctrTitle"/>
          </p:nvPr>
        </p:nvSpPr>
        <p:spPr>
          <a:xfrm>
            <a:off x="1830003" y="679600"/>
            <a:ext cx="5484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980">
                <a:latin typeface="Roboto Serif ExtraBold"/>
                <a:ea typeface="Roboto Serif ExtraBold"/>
                <a:cs typeface="Roboto Serif ExtraBold"/>
                <a:sym typeface="Roboto Serif ExtraBold"/>
              </a:rPr>
              <a:t>Ja esteu preparats i preparades per a escriure el vostre article!</a:t>
            </a:r>
            <a:endParaRPr sz="1879">
              <a:latin typeface="Roboto Serif ExtraBold"/>
              <a:ea typeface="Roboto Serif ExtraBold"/>
              <a:cs typeface="Roboto Serif ExtraBold"/>
              <a:sym typeface="Roboto Serif ExtraBold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 Serif Medium"/>
                <a:ea typeface="Roboto Serif Medium"/>
                <a:cs typeface="Roboto Serif Medium"/>
                <a:sym typeface="Roboto Serif Medium"/>
              </a:rPr>
              <a:t>Moltes gràcies per participar-hi!</a:t>
            </a:r>
            <a:endParaRPr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2639" y="4551189"/>
            <a:ext cx="1039667" cy="351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8" name="Google Shape;13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7046" y="4489814"/>
            <a:ext cx="519875" cy="474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9" name="Google Shape;13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41675" y="4550396"/>
            <a:ext cx="1039652" cy="35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1642" y="298194"/>
            <a:ext cx="2667049" cy="24339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1" name="Google Shape;14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611625" y="237563"/>
            <a:ext cx="2555275" cy="25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Presentació en pantalla (16:9)</PresentationFormat>
  <Paragraphs>40</Paragraphs>
  <Slides>7</Slides>
  <Notes>7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7</vt:i4>
      </vt:variant>
    </vt:vector>
  </HeadingPairs>
  <TitlesOfParts>
    <vt:vector size="12" baseType="lpstr">
      <vt:lpstr>Roboto Serif ExtraBold</vt:lpstr>
      <vt:lpstr>Roboto Serif Medium</vt:lpstr>
      <vt:lpstr>Arial</vt:lpstr>
      <vt:lpstr>Roboto Serif</vt:lpstr>
      <vt:lpstr>Simple Light</vt:lpstr>
      <vt:lpstr>Civiquipèdia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Ja esteu preparats i preparades per a escriure el vostre article!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Civiquipèdia</dc:title>
  <cp:lastModifiedBy>Jose Ignacio Pastor Pérez</cp:lastModifiedBy>
  <cp:revision>1</cp:revision>
  <dcterms:modified xsi:type="dcterms:W3CDTF">2023-10-26T15:33:58Z</dcterms:modified>
</cp:coreProperties>
</file>